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0" r:id="rId3"/>
    <p:sldId id="258" r:id="rId4"/>
    <p:sldId id="261" r:id="rId5"/>
    <p:sldId id="259" r:id="rId6"/>
    <p:sldId id="263" r:id="rId7"/>
    <p:sldId id="262" r:id="rId8"/>
    <p:sldId id="268" r:id="rId9"/>
    <p:sldId id="269" r:id="rId10"/>
    <p:sldId id="270" r:id="rId11"/>
    <p:sldId id="264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3C72"/>
    <a:srgbClr val="6A889A"/>
    <a:srgbClr val="EFD581"/>
    <a:srgbClr val="2AAFA5"/>
    <a:srgbClr val="F4F0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843"/>
    <p:restoredTop sz="94648"/>
  </p:normalViewPr>
  <p:slideViewPr>
    <p:cSldViewPr snapToGrid="0" snapToObjects="1">
      <p:cViewPr>
        <p:scale>
          <a:sx n="91" d="100"/>
          <a:sy n="91" d="100"/>
        </p:scale>
        <p:origin x="848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C57B8F-4AB6-4140-8517-D226E02A4D4D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E3751D-6AE6-C846-B6EB-254DF4E08F0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8801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3751D-6AE6-C846-B6EB-254DF4E08F08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654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bg>
      <p:bgPr>
        <a:solidFill>
          <a:srgbClr val="2AAF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B7A917-1ADA-9940-8C39-2BBA85E1A65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35200"/>
            <a:ext cx="9144000" cy="2387600"/>
          </a:xfrm>
        </p:spPr>
        <p:txBody>
          <a:bodyPr anchor="b">
            <a:noAutofit/>
          </a:bodyPr>
          <a:lstStyle>
            <a:lvl1pPr algn="l">
              <a:defRPr sz="8000">
                <a:solidFill>
                  <a:srgbClr val="F4F0F5"/>
                </a:solidFill>
              </a:defRPr>
            </a:lvl1pPr>
          </a:lstStyle>
          <a:p>
            <a:r>
              <a:rPr kumimoji="1" lang="ja-JP" altLang="en-US"/>
              <a:t> タイトル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FEF4C8B-0EFE-E641-A0C2-AB56EA1F0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81EB-45E3-9E46-BDA2-61995BF6007D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D63651A-9872-5D4A-8148-F51DCFB92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4B561D3-4477-824B-85BF-6BA4B96C9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EFE97-5B23-5244-94EC-FEDE8A35B9D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B50D4B6-D5A7-BD43-8B13-2DC7EFCBE939}"/>
              </a:ext>
            </a:extLst>
          </p:cNvPr>
          <p:cNvSpPr/>
          <p:nvPr userDrawn="1"/>
        </p:nvSpPr>
        <p:spPr>
          <a:xfrm>
            <a:off x="1283494" y="1243013"/>
            <a:ext cx="195262" cy="3379787"/>
          </a:xfrm>
          <a:prstGeom prst="rect">
            <a:avLst/>
          </a:prstGeom>
          <a:solidFill>
            <a:srgbClr val="F4F0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5799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bg>
      <p:bgPr>
        <a:solidFill>
          <a:srgbClr val="F4F0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34C316-BFF9-F040-94E0-6F96C7B18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85303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rgbClr val="2AAFA5"/>
                </a:solidFill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0BF1046-F1E2-AF4B-9579-C3EC16939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DF3C72"/>
                </a:solidFill>
              </a:defRPr>
            </a:lvl1pPr>
            <a:lvl2pPr>
              <a:defRPr>
                <a:solidFill>
                  <a:srgbClr val="2AAFA5"/>
                </a:solidFill>
              </a:defRPr>
            </a:lvl2pPr>
            <a:lvl3pPr>
              <a:defRPr>
                <a:solidFill>
                  <a:srgbClr val="6A889A"/>
                </a:solidFill>
              </a:defRPr>
            </a:lvl3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3FEA067-633F-8B4A-B3DE-40CE9737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81EB-45E3-9E46-BDA2-61995BF6007D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5EE77D3-6373-9145-872A-3E48C68D8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121395E-4ECE-7245-8BA5-1113BBAC2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EFE97-5B23-5244-94EC-FEDE8A35B9D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3AB5A68-1400-7944-82FF-79E5E428E1F7}"/>
              </a:ext>
            </a:extLst>
          </p:cNvPr>
          <p:cNvSpPr/>
          <p:nvPr userDrawn="1"/>
        </p:nvSpPr>
        <p:spPr>
          <a:xfrm>
            <a:off x="714703" y="365126"/>
            <a:ext cx="123497" cy="1001220"/>
          </a:xfrm>
          <a:prstGeom prst="rect">
            <a:avLst/>
          </a:prstGeom>
          <a:solidFill>
            <a:srgbClr val="2AAF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0619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F945E36D-C4A1-C442-9150-49FAD655E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16F227F-DAAC-074F-A07E-C1131568DC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6537DB8-82B1-2E49-A34E-1E0EEB3F9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581EB-45E3-9E46-BDA2-61995BF6007D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D1F791-A7CD-F84B-A65C-D446662E54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B51AFCF-F1D4-8942-B595-8AC717F61F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EFE97-5B23-5244-94EC-FEDE8A35B9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8283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9D696C-53ED-D040-AB71-99B7891E6B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5187" y="2404012"/>
            <a:ext cx="9144000" cy="2387600"/>
          </a:xfrm>
        </p:spPr>
        <p:txBody>
          <a:bodyPr/>
          <a:lstStyle/>
          <a:p>
            <a:r>
              <a:rPr lang="en-US" altLang="ja-JP" sz="9600" dirty="0"/>
              <a:t> </a:t>
            </a:r>
            <a:r>
              <a:rPr lang="en-US" altLang="ja-JP" sz="11000" dirty="0"/>
              <a:t>TEAM 7</a:t>
            </a:r>
            <a:endParaRPr kumimoji="1" lang="ja-JP" altLang="en-US" sz="1100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20836F7-DA4E-FD41-A2D1-41498062F876}"/>
              </a:ext>
            </a:extLst>
          </p:cNvPr>
          <p:cNvSpPr txBox="1"/>
          <p:nvPr/>
        </p:nvSpPr>
        <p:spPr>
          <a:xfrm>
            <a:off x="4508695" y="6147583"/>
            <a:ext cx="3174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>
                <a:solidFill>
                  <a:srgbClr val="F4F0F5"/>
                </a:solidFill>
              </a:rPr>
              <a:t>長瀬</a:t>
            </a:r>
            <a:r>
              <a:rPr lang="ja-JP" altLang="en-US" sz="2400">
                <a:solidFill>
                  <a:srgbClr val="F4F0F5"/>
                </a:solidFill>
              </a:rPr>
              <a:t>暉・野村優太</a:t>
            </a:r>
            <a:endParaRPr kumimoji="1" lang="ja-JP" altLang="en-US" sz="2400">
              <a:solidFill>
                <a:srgbClr val="F4F0F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7857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行って</a:t>
            </a:r>
            <a:r>
              <a:rPr lang="ja-JP" altLang="en-US" dirty="0"/>
              <a:t>いる処理</a:t>
            </a:r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4FBEF2E-FF51-A640-8A26-8428FD951DCA}"/>
              </a:ext>
            </a:extLst>
          </p:cNvPr>
          <p:cNvSpPr txBox="1"/>
          <p:nvPr/>
        </p:nvSpPr>
        <p:spPr>
          <a:xfrm>
            <a:off x="838200" y="1471982"/>
            <a:ext cx="28712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>
                <a:solidFill>
                  <a:srgbClr val="DF3C72"/>
                </a:solidFill>
              </a:rPr>
              <a:t>３</a:t>
            </a:r>
            <a:r>
              <a:rPr lang="en-US" altLang="ja-JP" sz="2800" dirty="0">
                <a:solidFill>
                  <a:srgbClr val="DF3C72"/>
                </a:solidFill>
              </a:rPr>
              <a:t>. </a:t>
            </a:r>
            <a:r>
              <a:rPr lang="ja-JP" altLang="en-US" sz="2800">
                <a:solidFill>
                  <a:srgbClr val="DF3C72"/>
                </a:solidFill>
              </a:rPr>
              <a:t>体を下げた時</a:t>
            </a:r>
            <a:endParaRPr kumimoji="1" lang="ja-JP" altLang="en-US" sz="2800">
              <a:solidFill>
                <a:srgbClr val="DF3C72"/>
              </a:solidFill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359FDE39-BB2E-394D-B153-377C61E2C883}"/>
              </a:ext>
            </a:extLst>
          </p:cNvPr>
          <p:cNvSpPr txBox="1"/>
          <p:nvPr/>
        </p:nvSpPr>
        <p:spPr>
          <a:xfrm>
            <a:off x="2355216" y="5686527"/>
            <a:ext cx="3974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>
                <a:solidFill>
                  <a:srgbClr val="6A889A"/>
                </a:solidFill>
              </a:rPr>
              <a:t>体を上げるのが早すぎる</a:t>
            </a:r>
            <a:r>
              <a:rPr lang="en-US" altLang="ja-JP" sz="2400" dirty="0">
                <a:solidFill>
                  <a:srgbClr val="6A889A"/>
                </a:solidFill>
              </a:rPr>
              <a:t> </a:t>
            </a:r>
            <a:r>
              <a:rPr lang="ja-JP" altLang="en-US" sz="2400">
                <a:solidFill>
                  <a:srgbClr val="6A889A"/>
                </a:solidFill>
              </a:rPr>
              <a:t>⇒ </a:t>
            </a:r>
            <a:endParaRPr kumimoji="1" lang="ja-JP" altLang="en-US" sz="2400">
              <a:solidFill>
                <a:srgbClr val="6A889A"/>
              </a:solidFill>
            </a:endParaRP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C07E466E-12E8-6E46-9836-FDFFA339E8EE}"/>
              </a:ext>
            </a:extLst>
          </p:cNvPr>
          <p:cNvGrpSpPr/>
          <p:nvPr/>
        </p:nvGrpSpPr>
        <p:grpSpPr>
          <a:xfrm>
            <a:off x="6329381" y="5252063"/>
            <a:ext cx="1556531" cy="1240812"/>
            <a:chOff x="5902932" y="1450428"/>
            <a:chExt cx="4804255" cy="3540083"/>
          </a:xfrm>
        </p:grpSpPr>
        <p:pic>
          <p:nvPicPr>
            <p:cNvPr id="21" name="図 20" descr="黒い背景に白い文字のロゴ&#10;&#10;低い精度で自動的に生成された説明">
              <a:extLst>
                <a:ext uri="{FF2B5EF4-FFF2-40B4-BE49-F238E27FC236}">
                  <a16:creationId xmlns:a16="http://schemas.microsoft.com/office/drawing/2014/main" id="{1AC11B5B-409F-6C4C-AA6D-B73D2970B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0800000">
              <a:off x="6520491" y="1450428"/>
              <a:ext cx="3540083" cy="3540083"/>
            </a:xfrm>
            <a:prstGeom prst="rect">
              <a:avLst/>
            </a:prstGeom>
          </p:spPr>
        </p:pic>
        <p:pic>
          <p:nvPicPr>
            <p:cNvPr id="22" name="図 21" descr="ロゴ&#10;&#10;自動的に生成された説明">
              <a:extLst>
                <a:ext uri="{FF2B5EF4-FFF2-40B4-BE49-F238E27FC236}">
                  <a16:creationId xmlns:a16="http://schemas.microsoft.com/office/drawing/2014/main" id="{3D878912-CAE2-F341-8383-3E1A664FF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02932" y="1459160"/>
              <a:ext cx="2387600" cy="1343025"/>
            </a:xfrm>
            <a:prstGeom prst="rect">
              <a:avLst/>
            </a:prstGeom>
          </p:spPr>
        </p:pic>
        <p:pic>
          <p:nvPicPr>
            <p:cNvPr id="23" name="図 22" descr="ロゴ&#10;&#10;自動的に生成された説明">
              <a:extLst>
                <a:ext uri="{FF2B5EF4-FFF2-40B4-BE49-F238E27FC236}">
                  <a16:creationId xmlns:a16="http://schemas.microsoft.com/office/drawing/2014/main" id="{BA01A523-BFE1-C54E-A978-AAF03D2A1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9587" y="2085975"/>
              <a:ext cx="2387600" cy="1343025"/>
            </a:xfrm>
            <a:prstGeom prst="rect">
              <a:avLst/>
            </a:prstGeom>
          </p:spPr>
        </p:pic>
      </p:grpSp>
      <p:pic>
        <p:nvPicPr>
          <p:cNvPr id="5" name="図 4" descr="アイコン&#10;&#10;自動的に生成された説明">
            <a:extLst>
              <a:ext uri="{FF2B5EF4-FFF2-40B4-BE49-F238E27FC236}">
                <a16:creationId xmlns:a16="http://schemas.microsoft.com/office/drawing/2014/main" id="{485C0296-2731-0640-B5C2-5CD6476579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7771" y="3251791"/>
            <a:ext cx="6516458" cy="1577939"/>
          </a:xfrm>
          <a:prstGeom prst="rect">
            <a:avLst/>
          </a:prstGeom>
        </p:spPr>
      </p:pic>
      <p:pic>
        <p:nvPicPr>
          <p:cNvPr id="9" name="図 8" descr="アイコン&#10;&#10;自動的に生成された説明">
            <a:extLst>
              <a:ext uri="{FF2B5EF4-FFF2-40B4-BE49-F238E27FC236}">
                <a16:creationId xmlns:a16="http://schemas.microsoft.com/office/drawing/2014/main" id="{DEDC6B8F-FB7E-3E4A-8927-9FB70130AE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9897" y="2031914"/>
            <a:ext cx="1246263" cy="124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8804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行って</a:t>
            </a:r>
            <a:r>
              <a:rPr lang="ja-JP" altLang="en-US" dirty="0"/>
              <a:t>いる処理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ja-JP" dirty="0"/>
          </a:p>
          <a:p>
            <a:r>
              <a:rPr kumimoji="1" lang="ja-JP" altLang="en-US" dirty="0"/>
              <a:t>腰の位置が上すぎる</a:t>
            </a:r>
            <a:r>
              <a:rPr lang="en-US" altLang="ja-JP" dirty="0"/>
              <a:t> or </a:t>
            </a:r>
            <a:r>
              <a:rPr lang="ja-JP" altLang="en-US" dirty="0"/>
              <a:t>下すぎる</a:t>
            </a:r>
            <a:endParaRPr lang="en-US" altLang="ja-JP" dirty="0"/>
          </a:p>
          <a:p>
            <a:endParaRPr lang="en-US" altLang="ja-JP" dirty="0"/>
          </a:p>
          <a:p>
            <a:r>
              <a:rPr kumimoji="1" lang="ja-JP" altLang="en-US" dirty="0"/>
              <a:t>体を上下させる速度が速すぎる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lang="ja-JP" altLang="en-US" dirty="0"/>
              <a:t>体を上げるのが早すぎる</a:t>
            </a:r>
            <a:endParaRPr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42967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行って</a:t>
            </a:r>
            <a:r>
              <a:rPr lang="ja-JP" altLang="en-US" dirty="0"/>
              <a:t>いる処理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ja-JP" dirty="0"/>
          </a:p>
          <a:p>
            <a:r>
              <a:rPr lang="ja-JP" altLang="en-US" dirty="0"/>
              <a:t>フレームごとの体の座標</a:t>
            </a:r>
            <a:r>
              <a:rPr lang="ja-JP" altLang="en-US"/>
              <a:t>を保持して速度</a:t>
            </a:r>
            <a:r>
              <a:rPr lang="ja-JP" altLang="en-US" dirty="0"/>
              <a:t>を判定している</a:t>
            </a:r>
            <a:endParaRPr lang="en-US" altLang="ja-JP" dirty="0"/>
          </a:p>
          <a:p>
            <a:endParaRPr lang="en-US" altLang="ja-JP" dirty="0"/>
          </a:p>
          <a:p>
            <a:pPr marL="0" indent="0">
              <a:buNone/>
            </a:pPr>
            <a:r>
              <a:rPr lang="ja-JP" altLang="en-US" dirty="0">
                <a:solidFill>
                  <a:srgbClr val="6A889A"/>
                </a:solidFill>
              </a:rPr>
              <a:t>→</a:t>
            </a:r>
            <a:r>
              <a:rPr lang="en-US" altLang="ja-JP" dirty="0">
                <a:solidFill>
                  <a:srgbClr val="6A889A"/>
                </a:solidFill>
              </a:rPr>
              <a:t>fps</a:t>
            </a:r>
            <a:r>
              <a:rPr lang="ja-JP" altLang="en-US" dirty="0">
                <a:solidFill>
                  <a:srgbClr val="6A889A"/>
                </a:solidFill>
              </a:rPr>
              <a:t>が変化したらうまく動かなくなるのでは？</a:t>
            </a:r>
            <a:endParaRPr lang="en-US" altLang="ja-JP" dirty="0">
              <a:solidFill>
                <a:srgbClr val="6A889A"/>
              </a:solidFill>
            </a:endParaRPr>
          </a:p>
          <a:p>
            <a:endParaRPr lang="en-US" altLang="ja-JP" dirty="0"/>
          </a:p>
          <a:p>
            <a:r>
              <a:rPr lang="en-US" altLang="ja-JP" dirty="0"/>
              <a:t>fps</a:t>
            </a:r>
            <a:r>
              <a:rPr lang="ja-JP" altLang="en-US" dirty="0"/>
              <a:t>から秒数を再計算しているため</a:t>
            </a:r>
            <a:r>
              <a:rPr lang="en-US" altLang="ja-JP" dirty="0"/>
              <a:t>fps</a:t>
            </a:r>
            <a:r>
              <a:rPr lang="ja-JP" altLang="en-US" dirty="0"/>
              <a:t>が変化しても大丈夫！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1990664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</a:t>
            </a:r>
            <a:r>
              <a:rPr kumimoji="1" lang="ja-JP" altLang="en-US"/>
              <a:t>改善点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筋トレ初心者が使った場合、怒号の嵐で心が折れてしまう</a:t>
            </a:r>
            <a:r>
              <a:rPr lang="en-US" altLang="ja-JP" dirty="0"/>
              <a:t>……</a:t>
            </a:r>
          </a:p>
          <a:p>
            <a:endParaRPr kumimoji="1" lang="en-US" altLang="ja-JP" dirty="0"/>
          </a:p>
          <a:p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→パラメータを自分で設定できるようにする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048129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</a:t>
            </a:r>
            <a:r>
              <a:rPr kumimoji="1" lang="ja-JP" altLang="en-US"/>
              <a:t>改善点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ja-JP" dirty="0"/>
          </a:p>
          <a:p>
            <a:endParaRPr lang="en-US" altLang="ja-JP" dirty="0"/>
          </a:p>
          <a:p>
            <a:r>
              <a:rPr lang="ja-JP" altLang="en-US" dirty="0"/>
              <a:t>筋トレしていくうちにスパルタではなくなってしまう</a:t>
            </a:r>
            <a:r>
              <a:rPr lang="en-US" altLang="ja-JP" dirty="0"/>
              <a:t>……</a:t>
            </a:r>
            <a:endParaRPr kumimoji="1"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→勝手に難易度が上がっていくようにする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84444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BE9760-5123-254A-B92D-6278ED8B3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みなさん</a:t>
            </a:r>
            <a:r>
              <a:rPr lang="en-US" altLang="ja-JP" dirty="0"/>
              <a:t>, </a:t>
            </a:r>
            <a:r>
              <a:rPr lang="ja-JP" altLang="en-US" b="1"/>
              <a:t>筋トレ</a:t>
            </a:r>
            <a:r>
              <a:rPr lang="ja-JP" altLang="en-US"/>
              <a:t>してますか？</a:t>
            </a:r>
            <a:endParaRPr kumimoji="1" lang="ja-JP" altLang="en-US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D9F5F27F-5C9F-ED44-80A6-04CE6BD0B50B}"/>
              </a:ext>
            </a:extLst>
          </p:cNvPr>
          <p:cNvGrpSpPr/>
          <p:nvPr/>
        </p:nvGrpSpPr>
        <p:grpSpPr>
          <a:xfrm>
            <a:off x="1405054" y="2991100"/>
            <a:ext cx="10367547" cy="1785104"/>
            <a:chOff x="1758462" y="3024554"/>
            <a:chExt cx="9791114" cy="1785104"/>
          </a:xfrm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35CCA724-F7EA-B543-AC6A-DBAA30DDC411}"/>
                </a:ext>
              </a:extLst>
            </p:cNvPr>
            <p:cNvSpPr/>
            <p:nvPr/>
          </p:nvSpPr>
          <p:spPr>
            <a:xfrm>
              <a:off x="1758462" y="3773714"/>
              <a:ext cx="8938567" cy="566057"/>
            </a:xfrm>
            <a:prstGeom prst="rect">
              <a:avLst/>
            </a:prstGeom>
            <a:solidFill>
              <a:srgbClr val="EFD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CDFF4F7D-CCA8-DF4F-879C-05B287DEFD1D}"/>
                </a:ext>
              </a:extLst>
            </p:cNvPr>
            <p:cNvSpPr txBox="1"/>
            <p:nvPr/>
          </p:nvSpPr>
          <p:spPr>
            <a:xfrm>
              <a:off x="1758462" y="3024554"/>
              <a:ext cx="9791114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1000">
                  <a:solidFill>
                    <a:srgbClr val="DF3C72"/>
                  </a:solidFill>
                </a:rPr>
                <a:t>してますよね。</a:t>
              </a:r>
              <a:endParaRPr kumimoji="1" lang="ja-JP" altLang="en-US" sz="11000">
                <a:solidFill>
                  <a:srgbClr val="DF3C7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31203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7BCCD8-B50C-7E4B-A757-F8DF3EFC0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546" y="365125"/>
            <a:ext cx="10515600" cy="1085303"/>
          </a:xfrm>
        </p:spPr>
        <p:txBody>
          <a:bodyPr>
            <a:normAutofit/>
          </a:bodyPr>
          <a:lstStyle/>
          <a:p>
            <a:r>
              <a:rPr lang="en-US" altLang="ja-JP" b="1" dirty="0"/>
              <a:t>『</a:t>
            </a:r>
            <a:r>
              <a:rPr lang="ja-JP" altLang="en-US" b="1"/>
              <a:t>正しい</a:t>
            </a:r>
            <a:r>
              <a:rPr lang="en-US" altLang="ja-JP" b="1" dirty="0"/>
              <a:t>』</a:t>
            </a:r>
            <a:r>
              <a:rPr lang="ja-JP" altLang="en-US"/>
              <a:t>筋トレできてますか？</a:t>
            </a:r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B2648FD-4883-4B4C-84B5-BCF355044ACC}"/>
              </a:ext>
            </a:extLst>
          </p:cNvPr>
          <p:cNvSpPr/>
          <p:nvPr/>
        </p:nvSpPr>
        <p:spPr>
          <a:xfrm>
            <a:off x="1306286" y="365125"/>
            <a:ext cx="1683658" cy="868589"/>
          </a:xfrm>
          <a:prstGeom prst="rect">
            <a:avLst/>
          </a:prstGeom>
          <a:solidFill>
            <a:srgbClr val="F4F0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22B6574-0457-3743-87BE-894CF4F92CCA}"/>
              </a:ext>
            </a:extLst>
          </p:cNvPr>
          <p:cNvSpPr txBox="1"/>
          <p:nvPr/>
        </p:nvSpPr>
        <p:spPr>
          <a:xfrm>
            <a:off x="6653840" y="5963496"/>
            <a:ext cx="3267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6A889A"/>
                </a:solidFill>
              </a:rPr>
              <a:t>『</a:t>
            </a:r>
            <a:r>
              <a:rPr lang="ja-JP" altLang="en-US">
                <a:solidFill>
                  <a:srgbClr val="6A889A"/>
                </a:solidFill>
              </a:rPr>
              <a:t>しゃべくり</a:t>
            </a:r>
            <a:r>
              <a:rPr lang="en-US" altLang="ja-JP" dirty="0">
                <a:solidFill>
                  <a:srgbClr val="6A889A"/>
                </a:solidFill>
              </a:rPr>
              <a:t>007』2015/01/19</a:t>
            </a:r>
            <a:endParaRPr kumimoji="1" lang="ja-JP" altLang="en-US">
              <a:solidFill>
                <a:srgbClr val="6A889A"/>
              </a:solidFill>
            </a:endParaRPr>
          </a:p>
        </p:txBody>
      </p:sp>
      <p:pic>
        <p:nvPicPr>
          <p:cNvPr id="8" name="名称未設定" descr="名称未設定">
            <a:hlinkClick r:id="" action="ppaction://media"/>
            <a:extLst>
              <a:ext uri="{FF2B5EF4-FFF2-40B4-BE49-F238E27FC236}">
                <a16:creationId xmlns:a16="http://schemas.microsoft.com/office/drawing/2014/main" id="{6318085F-1E79-5A46-B43E-90366F27420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70918" y="1531293"/>
            <a:ext cx="7650163" cy="4351338"/>
          </a:xfrm>
        </p:spPr>
      </p:pic>
    </p:spTree>
    <p:extLst>
      <p:ext uri="{BB962C8B-B14F-4D97-AF65-F5344CB8AC3E}">
        <p14:creationId xmlns:p14="http://schemas.microsoft.com/office/powerpoint/2010/main" val="3108054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221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5" grpId="0" animBg="1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7BCCD8-B50C-7E4B-A757-F8DF3EFC0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546" y="365125"/>
            <a:ext cx="10515600" cy="1085303"/>
          </a:xfrm>
        </p:spPr>
        <p:txBody>
          <a:bodyPr>
            <a:normAutofit/>
          </a:bodyPr>
          <a:lstStyle/>
          <a:p>
            <a:r>
              <a:rPr lang="en-US" altLang="ja-JP" b="1" dirty="0"/>
              <a:t>『</a:t>
            </a:r>
            <a:r>
              <a:rPr lang="ja-JP" altLang="en-US" b="1"/>
              <a:t>正しい</a:t>
            </a:r>
            <a:r>
              <a:rPr lang="en-US" altLang="ja-JP" b="1" dirty="0"/>
              <a:t>』</a:t>
            </a:r>
            <a:r>
              <a:rPr lang="ja-JP" altLang="en-US"/>
              <a:t>筋トレできてますか？</a:t>
            </a:r>
            <a:endParaRPr kumimoji="1" lang="ja-JP" altLang="en-US"/>
          </a:p>
        </p:txBody>
      </p:sp>
      <p:pic>
        <p:nvPicPr>
          <p:cNvPr id="9" name="図 8" descr="屋内, 人, 男, 子供 が含まれている画像&#10;&#10;自動的に生成された説明">
            <a:extLst>
              <a:ext uri="{FF2B5EF4-FFF2-40B4-BE49-F238E27FC236}">
                <a16:creationId xmlns:a16="http://schemas.microsoft.com/office/drawing/2014/main" id="{D89DE0E3-A6F9-754B-AC6B-53841E70D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4496" y="2049594"/>
            <a:ext cx="6643007" cy="3530666"/>
          </a:xfrm>
          <a:prstGeom prst="rect">
            <a:avLst/>
          </a:prstGeom>
        </p:spPr>
      </p:pic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D3717DB7-ED6D-BC4F-A989-3FBB9E44B71A}"/>
              </a:ext>
            </a:extLst>
          </p:cNvPr>
          <p:cNvSpPr/>
          <p:nvPr/>
        </p:nvSpPr>
        <p:spPr>
          <a:xfrm rot="19628555">
            <a:off x="6065820" y="2665466"/>
            <a:ext cx="3612397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9E8FA1D2-5081-734B-B8B7-DB2AFFA9DB31}"/>
              </a:ext>
            </a:extLst>
          </p:cNvPr>
          <p:cNvSpPr txBox="1"/>
          <p:nvPr/>
        </p:nvSpPr>
        <p:spPr>
          <a:xfrm>
            <a:off x="9492343" y="1450428"/>
            <a:ext cx="246742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>
                <a:solidFill>
                  <a:srgbClr val="DF3C72"/>
                </a:solidFill>
              </a:rPr>
              <a:t>頭の慣性モーメントを腰で殺している．結果的に本来の腕立て伏せのターゲット部位である大胸筋の伸屈が起こらない．</a:t>
            </a: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C3DC4A96-C169-5849-A988-3BFEF4F30134}"/>
              </a:ext>
            </a:extLst>
          </p:cNvPr>
          <p:cNvSpPr/>
          <p:nvPr/>
        </p:nvSpPr>
        <p:spPr>
          <a:xfrm rot="20799836">
            <a:off x="7582072" y="3459282"/>
            <a:ext cx="1980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159A7A77-BEDE-714B-B007-CA194031BB17}"/>
              </a:ext>
            </a:extLst>
          </p:cNvPr>
          <p:cNvSpPr txBox="1"/>
          <p:nvPr/>
        </p:nvSpPr>
        <p:spPr>
          <a:xfrm>
            <a:off x="9541603" y="4896755"/>
            <a:ext cx="22061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>
                <a:solidFill>
                  <a:srgbClr val="DF3C72"/>
                </a:solidFill>
              </a:rPr>
              <a:t>体が最高点に達した時に腕が伸びきっていない．サブターゲット部位である上腕三頭筋への負荷が減少してしまう．</a:t>
            </a:r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FCEF4A62-E269-5447-ADCD-E290F4111E9E}"/>
              </a:ext>
            </a:extLst>
          </p:cNvPr>
          <p:cNvSpPr txBox="1"/>
          <p:nvPr/>
        </p:nvSpPr>
        <p:spPr>
          <a:xfrm>
            <a:off x="6569477" y="5688710"/>
            <a:ext cx="3057247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>
                <a:solidFill>
                  <a:srgbClr val="DF3C72"/>
                </a:solidFill>
              </a:rPr>
              <a:t>有酸素運動・筋持久力強化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lang="ja-JP" altLang="en-US" sz="1400">
                <a:solidFill>
                  <a:srgbClr val="DF3C72"/>
                </a:solidFill>
              </a:rPr>
              <a:t>トレーニングを行なっていると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捉えられなくはないが，</a:t>
            </a:r>
            <a:r>
              <a:rPr lang="ja-JP" altLang="en-US" sz="1400">
                <a:solidFill>
                  <a:srgbClr val="DF3C72"/>
                </a:solidFill>
              </a:rPr>
              <a:t>これが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パフォーマンスとして持て囃される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r>
              <a:rPr lang="ja-JP" altLang="en-US" sz="1400">
                <a:solidFill>
                  <a:srgbClr val="DF3C72"/>
                </a:solidFill>
              </a:rPr>
              <a:t>のはいかがなものか</a:t>
            </a:r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2597EA1C-A216-ED4E-AF17-93A5BCC06CC5}"/>
              </a:ext>
            </a:extLst>
          </p:cNvPr>
          <p:cNvSpPr txBox="1"/>
          <p:nvPr/>
        </p:nvSpPr>
        <p:spPr>
          <a:xfrm>
            <a:off x="181010" y="3890214"/>
            <a:ext cx="2518638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ja-JP" altLang="en-US" sz="1400">
                <a:solidFill>
                  <a:srgbClr val="DF3C72"/>
                </a:solidFill>
              </a:rPr>
              <a:t>背筋を使って背中を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持ち上げた反動で</a:t>
            </a:r>
            <a:r>
              <a:rPr lang="ja-JP" altLang="en-US" sz="1400">
                <a:solidFill>
                  <a:srgbClr val="DF3C72"/>
                </a:solidFill>
              </a:rPr>
              <a:t>頭を下げ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腕立て伏せ「っぽい」動きを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しているだけに過ぎない．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肘や肩がしっかり動かず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可動域の狭い効きづらい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フォームになっている．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また，この速さだと手などの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関節にまで余計な負荷が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かかってしまう．あと普通に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顎が</a:t>
            </a:r>
            <a:r>
              <a:rPr kumimoji="1" lang="ja-JP" altLang="en-US" sz="1400">
                <a:solidFill>
                  <a:srgbClr val="DF3C72"/>
                </a:solidFill>
              </a:rPr>
              <a:t>危ない．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C248EC7-1862-074F-B04C-9AAC6E22871C}"/>
              </a:ext>
            </a:extLst>
          </p:cNvPr>
          <p:cNvSpPr txBox="1"/>
          <p:nvPr/>
        </p:nvSpPr>
        <p:spPr>
          <a:xfrm>
            <a:off x="232229" y="1501416"/>
            <a:ext cx="2698175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体が一直線になっていない．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体が湾曲していることで，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上体が前に突っ込むような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形になり，腕に余分な力</a:t>
            </a:r>
            <a:r>
              <a:rPr lang="ja-JP" altLang="en-US" sz="1400">
                <a:solidFill>
                  <a:srgbClr val="DF3C72"/>
                </a:solidFill>
              </a:rPr>
              <a:t>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かかってしまう</a:t>
            </a:r>
            <a:r>
              <a:rPr lang="en-US" altLang="ja-JP" sz="1400" dirty="0">
                <a:solidFill>
                  <a:srgbClr val="DF3C72"/>
                </a:solidFill>
              </a:rPr>
              <a:t>…</a:t>
            </a:r>
            <a:r>
              <a:rPr lang="ja-JP" altLang="en-US" sz="1400">
                <a:solidFill>
                  <a:srgbClr val="DF3C72"/>
                </a:solidFill>
              </a:rPr>
              <a:t>のが普通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だが，腰の動きと連動して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頭を上下しているため，腕にも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負荷がかかっておらず，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最早別のトレーニングと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化している．</a:t>
            </a:r>
            <a:endParaRPr lang="en-US" altLang="ja-JP" sz="1400" dirty="0">
              <a:solidFill>
                <a:srgbClr val="DF3C72"/>
              </a:solidFill>
            </a:endParaRPr>
          </a:p>
          <a:p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137FDDE-C41C-A249-9010-D80F598EF6C6}"/>
              </a:ext>
            </a:extLst>
          </p:cNvPr>
          <p:cNvSpPr txBox="1"/>
          <p:nvPr/>
        </p:nvSpPr>
        <p:spPr>
          <a:xfrm>
            <a:off x="9492343" y="2817325"/>
            <a:ext cx="269817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足を開くと，その分重心が前に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移動する</a:t>
            </a:r>
            <a:r>
              <a:rPr lang="ja-JP" altLang="en-US" sz="1400">
                <a:solidFill>
                  <a:srgbClr val="DF3C72"/>
                </a:solidFill>
              </a:rPr>
              <a:t>ため，大胸筋に効かせ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にくくなる．</a:t>
            </a:r>
            <a:r>
              <a:rPr kumimoji="1" lang="ja-JP" altLang="en-US" sz="1400">
                <a:solidFill>
                  <a:srgbClr val="DF3C72"/>
                </a:solidFill>
              </a:rPr>
              <a:t>また，スピード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重視のため仕方がない</a:t>
            </a:r>
            <a:r>
              <a:rPr lang="ja-JP" altLang="en-US" sz="1400">
                <a:solidFill>
                  <a:srgbClr val="DF3C72"/>
                </a:solidFill>
              </a:rPr>
              <a:t>こと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であるが，足を広げることで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バランスが</a:t>
            </a:r>
            <a:r>
              <a:rPr kumimoji="1" lang="ja-JP" altLang="en-US" sz="1400">
                <a:solidFill>
                  <a:srgbClr val="DF3C72"/>
                </a:solidFill>
              </a:rPr>
              <a:t>取りやすくなり，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いわゆる体幹を使わないで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済んでいる．</a:t>
            </a:r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D42729E-D43F-0944-B10C-CBFBDD9B4003}"/>
              </a:ext>
            </a:extLst>
          </p:cNvPr>
          <p:cNvSpPr txBox="1"/>
          <p:nvPr/>
        </p:nvSpPr>
        <p:spPr>
          <a:xfrm>
            <a:off x="3105428" y="5764665"/>
            <a:ext cx="341632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>
                <a:solidFill>
                  <a:srgbClr val="DF3C72"/>
                </a:solidFill>
              </a:rPr>
              <a:t>重力に逆らわず落下するような形で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lang="ja-JP" altLang="en-US" sz="1400">
                <a:solidFill>
                  <a:srgbClr val="DF3C72"/>
                </a:solidFill>
              </a:rPr>
              <a:t>体を下げているため，</a:t>
            </a:r>
            <a:r>
              <a:rPr kumimoji="1" lang="ja-JP" altLang="en-US" sz="1400">
                <a:solidFill>
                  <a:srgbClr val="DF3C72"/>
                </a:solidFill>
              </a:rPr>
              <a:t>大胸筋を上手く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使えないだけでなく，腕の関節に負担が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かかってしまう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2178FA3B-0644-3B44-AFCC-A4D70CC8D652}"/>
              </a:ext>
            </a:extLst>
          </p:cNvPr>
          <p:cNvSpPr/>
          <p:nvPr/>
        </p:nvSpPr>
        <p:spPr>
          <a:xfrm rot="818248">
            <a:off x="5792965" y="4793226"/>
            <a:ext cx="3852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242A7E84-F0FB-6940-AB43-9FA1ED6BDBB0}"/>
              </a:ext>
            </a:extLst>
          </p:cNvPr>
          <p:cNvSpPr/>
          <p:nvPr/>
        </p:nvSpPr>
        <p:spPr>
          <a:xfrm rot="489971">
            <a:off x="2568136" y="2461344"/>
            <a:ext cx="2484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17BC0802-9CC6-9A46-ACD5-67E8FBAA15B5}"/>
              </a:ext>
            </a:extLst>
          </p:cNvPr>
          <p:cNvSpPr/>
          <p:nvPr/>
        </p:nvSpPr>
        <p:spPr>
          <a:xfrm rot="18139945">
            <a:off x="2017151" y="4176900"/>
            <a:ext cx="1980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1C19E8FE-87A7-1C43-A606-C0195B8CE2D6}"/>
              </a:ext>
            </a:extLst>
          </p:cNvPr>
          <p:cNvSpPr/>
          <p:nvPr/>
        </p:nvSpPr>
        <p:spPr>
          <a:xfrm rot="16982269">
            <a:off x="3481553" y="4793226"/>
            <a:ext cx="1980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9767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5" grpId="0" animBg="1"/>
      <p:bldP spid="16" grpId="0"/>
      <p:bldP spid="17" grpId="0"/>
      <p:bldP spid="18" grpId="0"/>
      <p:bldP spid="3" grpId="0"/>
      <p:bldP spid="4" grpId="0"/>
      <p:bldP spid="5" grpId="0"/>
      <p:bldP spid="19" grpId="0" animBg="1"/>
      <p:bldP spid="20" grpId="0" animBg="1"/>
      <p:bldP spid="21" grpId="0" animBg="1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91F600-8524-594A-8757-A0D0012DF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</a:t>
            </a:r>
            <a:r>
              <a:rPr kumimoji="1" lang="ja-JP" altLang="en-US"/>
              <a:t>作成したアプリケーション</a:t>
            </a:r>
          </a:p>
        </p:txBody>
      </p:sp>
      <p:pic>
        <p:nvPicPr>
          <p:cNvPr id="7" name="図 6" descr="座る, テーブル, コンピュータ, キーボード が含まれている画像&#10;&#10;自動的に生成された説明">
            <a:extLst>
              <a:ext uri="{FF2B5EF4-FFF2-40B4-BE49-F238E27FC236}">
                <a16:creationId xmlns:a16="http://schemas.microsoft.com/office/drawing/2014/main" id="{1A2435E7-0F00-A24E-8710-F868CC700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7964352" y="2999807"/>
            <a:ext cx="1713016" cy="1713016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996C49B-970E-DC4F-9892-1D0D2146158F}"/>
              </a:ext>
            </a:extLst>
          </p:cNvPr>
          <p:cNvSpPr txBox="1"/>
          <p:nvPr/>
        </p:nvSpPr>
        <p:spPr>
          <a:xfrm>
            <a:off x="3987890" y="5281438"/>
            <a:ext cx="4216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>
                <a:solidFill>
                  <a:srgbClr val="2AAFA5"/>
                </a:solidFill>
              </a:rPr>
              <a:t>→</a:t>
            </a:r>
            <a:r>
              <a:rPr kumimoji="1" lang="en-US" altLang="ja-JP" sz="3200" dirty="0">
                <a:solidFill>
                  <a:srgbClr val="2AAFA5"/>
                </a:solidFill>
              </a:rPr>
              <a:t> </a:t>
            </a:r>
            <a:r>
              <a:rPr kumimoji="1" lang="ja-JP" altLang="en-US" sz="3200">
                <a:solidFill>
                  <a:srgbClr val="2AAFA5"/>
                </a:solidFill>
              </a:rPr>
              <a:t>フォームが悪いと</a:t>
            </a:r>
            <a:r>
              <a:rPr kumimoji="1" lang="en-US" altLang="ja-JP" sz="3200" dirty="0">
                <a:solidFill>
                  <a:srgbClr val="2AAFA5"/>
                </a:solidFill>
              </a:rPr>
              <a:t>…</a:t>
            </a:r>
            <a:endParaRPr kumimoji="1" lang="ja-JP" altLang="en-US" sz="3200">
              <a:solidFill>
                <a:srgbClr val="2AAFA5"/>
              </a:solidFill>
            </a:endParaRPr>
          </a:p>
        </p:txBody>
      </p:sp>
      <p:pic>
        <p:nvPicPr>
          <p:cNvPr id="6" name="図 5" descr="黒い背景と男性の絵&#10;&#10;低い精度で自動的に生成された説明">
            <a:extLst>
              <a:ext uri="{FF2B5EF4-FFF2-40B4-BE49-F238E27FC236}">
                <a16:creationId xmlns:a16="http://schemas.microsoft.com/office/drawing/2014/main" id="{EDAF3D77-A0B0-1645-934B-A9B0E8512C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8064" y="2145176"/>
            <a:ext cx="5224306" cy="256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74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91F600-8524-594A-8757-A0D0012DF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</a:t>
            </a:r>
            <a:r>
              <a:rPr kumimoji="1" lang="ja-JP" altLang="en-US"/>
              <a:t>作成したアプリケーション</a:t>
            </a:r>
          </a:p>
        </p:txBody>
      </p: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C1D682DD-A593-AE4D-BD53-E093C5DCD8FA}"/>
              </a:ext>
            </a:extLst>
          </p:cNvPr>
          <p:cNvGrpSpPr/>
          <p:nvPr/>
        </p:nvGrpSpPr>
        <p:grpSpPr>
          <a:xfrm>
            <a:off x="4127134" y="4990176"/>
            <a:ext cx="3262432" cy="1015663"/>
            <a:chOff x="4127134" y="4990176"/>
            <a:chExt cx="3262432" cy="1015663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9E104D14-B566-1747-9F30-0860706C438F}"/>
                </a:ext>
              </a:extLst>
            </p:cNvPr>
            <p:cNvSpPr/>
            <p:nvPr/>
          </p:nvSpPr>
          <p:spPr>
            <a:xfrm>
              <a:off x="4127134" y="5405324"/>
              <a:ext cx="3146502" cy="355919"/>
            </a:xfrm>
            <a:prstGeom prst="rect">
              <a:avLst/>
            </a:prstGeom>
            <a:solidFill>
              <a:srgbClr val="EFD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F803ABDD-34AB-0744-9907-E45A04F901A1}"/>
                </a:ext>
              </a:extLst>
            </p:cNvPr>
            <p:cNvSpPr txBox="1"/>
            <p:nvPr/>
          </p:nvSpPr>
          <p:spPr>
            <a:xfrm>
              <a:off x="4127134" y="4990176"/>
              <a:ext cx="326243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6000">
                  <a:solidFill>
                    <a:srgbClr val="DF3C72"/>
                  </a:solidFill>
                </a:rPr>
                <a:t>マジギレ</a:t>
              </a:r>
            </a:p>
          </p:txBody>
        </p:sp>
      </p:grp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32ADFC69-340E-D34D-9780-0552367225A2}"/>
              </a:ext>
            </a:extLst>
          </p:cNvPr>
          <p:cNvGrpSpPr/>
          <p:nvPr/>
        </p:nvGrpSpPr>
        <p:grpSpPr>
          <a:xfrm>
            <a:off x="5902932" y="1450428"/>
            <a:ext cx="4804255" cy="3540083"/>
            <a:chOff x="5902932" y="1450428"/>
            <a:chExt cx="4804255" cy="3540083"/>
          </a:xfrm>
        </p:grpSpPr>
        <p:pic>
          <p:nvPicPr>
            <p:cNvPr id="6" name="図 5" descr="黒い背景に白い文字のロゴ&#10;&#10;低い精度で自動的に生成された説明">
              <a:extLst>
                <a:ext uri="{FF2B5EF4-FFF2-40B4-BE49-F238E27FC236}">
                  <a16:creationId xmlns:a16="http://schemas.microsoft.com/office/drawing/2014/main" id="{75B1C607-54EE-8942-A616-027C7F37FA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0800000">
              <a:off x="6520491" y="1450428"/>
              <a:ext cx="3540083" cy="3540083"/>
            </a:xfrm>
            <a:prstGeom prst="rect">
              <a:avLst/>
            </a:prstGeom>
          </p:spPr>
        </p:pic>
        <p:pic>
          <p:nvPicPr>
            <p:cNvPr id="12" name="図 11" descr="ロゴ&#10;&#10;自動的に生成された説明">
              <a:extLst>
                <a:ext uri="{FF2B5EF4-FFF2-40B4-BE49-F238E27FC236}">
                  <a16:creationId xmlns:a16="http://schemas.microsoft.com/office/drawing/2014/main" id="{00177277-F20E-AA44-9FCC-A5B257BA6B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02932" y="1459160"/>
              <a:ext cx="2387600" cy="1343025"/>
            </a:xfrm>
            <a:prstGeom prst="rect">
              <a:avLst/>
            </a:prstGeom>
          </p:spPr>
        </p:pic>
        <p:pic>
          <p:nvPicPr>
            <p:cNvPr id="13" name="図 12" descr="ロゴ&#10;&#10;自動的に生成された説明">
              <a:extLst>
                <a:ext uri="{FF2B5EF4-FFF2-40B4-BE49-F238E27FC236}">
                  <a16:creationId xmlns:a16="http://schemas.microsoft.com/office/drawing/2014/main" id="{EA4DAC52-6587-C442-AB8D-0ACD6F307E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9587" y="2085975"/>
              <a:ext cx="2387600" cy="1343025"/>
            </a:xfrm>
            <a:prstGeom prst="rect">
              <a:avLst/>
            </a:prstGeom>
          </p:spPr>
        </p:pic>
      </p:grpSp>
      <p:pic>
        <p:nvPicPr>
          <p:cNvPr id="14" name="図 13" descr="黒い背景と男性の絵&#10;&#10;低い精度で自動的に生成された説明">
            <a:extLst>
              <a:ext uri="{FF2B5EF4-FFF2-40B4-BE49-F238E27FC236}">
                <a16:creationId xmlns:a16="http://schemas.microsoft.com/office/drawing/2014/main" id="{D6B81235-2E1A-AD4C-BE4C-8A3BF0F902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9780" y="2798668"/>
            <a:ext cx="3674097" cy="180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784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E84035A9-15A9-F14E-A3F7-2172A7B0A08B}"/>
              </a:ext>
            </a:extLst>
          </p:cNvPr>
          <p:cNvGrpSpPr/>
          <p:nvPr/>
        </p:nvGrpSpPr>
        <p:grpSpPr>
          <a:xfrm>
            <a:off x="5147851" y="1877877"/>
            <a:ext cx="5280660" cy="3022373"/>
            <a:chOff x="5147851" y="1877877"/>
            <a:chExt cx="5280660" cy="3022373"/>
          </a:xfrm>
        </p:grpSpPr>
        <p:pic>
          <p:nvPicPr>
            <p:cNvPr id="6" name="図 5" descr="軟体動物, 動物, ランプ が含まれている画像&#10;&#10;自動的に生成された説明">
              <a:extLst>
                <a:ext uri="{FF2B5EF4-FFF2-40B4-BE49-F238E27FC236}">
                  <a16:creationId xmlns:a16="http://schemas.microsoft.com/office/drawing/2014/main" id="{5E074CB5-4D3F-2D4C-B48A-1E671E57AE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79180" y="1877877"/>
              <a:ext cx="908957" cy="908957"/>
            </a:xfrm>
            <a:prstGeom prst="rect">
              <a:avLst/>
            </a:prstGeom>
          </p:spPr>
        </p:pic>
        <p:pic>
          <p:nvPicPr>
            <p:cNvPr id="7" name="図 6" descr="軟体動物, 動物, ランプ が含まれている画像&#10;&#10;自動的に生成された説明">
              <a:extLst>
                <a:ext uri="{FF2B5EF4-FFF2-40B4-BE49-F238E27FC236}">
                  <a16:creationId xmlns:a16="http://schemas.microsoft.com/office/drawing/2014/main" id="{9AE46131-4429-8E4C-8CAA-7CB71F2881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47851" y="2922269"/>
              <a:ext cx="908957" cy="908957"/>
            </a:xfrm>
            <a:prstGeom prst="rect">
              <a:avLst/>
            </a:prstGeom>
          </p:spPr>
        </p:pic>
        <p:pic>
          <p:nvPicPr>
            <p:cNvPr id="8" name="図 7" descr="軟体動物, 動物, ランプ が含まれている画像&#10;&#10;自動的に生成された説明">
              <a:extLst>
                <a:ext uri="{FF2B5EF4-FFF2-40B4-BE49-F238E27FC236}">
                  <a16:creationId xmlns:a16="http://schemas.microsoft.com/office/drawing/2014/main" id="{13C9488D-5A86-6146-BABE-A69CA823F6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519554" y="3991293"/>
              <a:ext cx="908957" cy="908957"/>
            </a:xfrm>
            <a:prstGeom prst="rect">
              <a:avLst/>
            </a:prstGeom>
          </p:spPr>
        </p:pic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8B59D0E0-F866-F849-BD06-CE1D10179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作成した動機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2FC52E2-D8AE-2441-8D16-8A71A52AA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10515599" cy="416151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4000">
                <a:solidFill>
                  <a:srgbClr val="6A889A"/>
                </a:solidFill>
              </a:rPr>
              <a:t>コロナ禍における運動不足の解消</a:t>
            </a:r>
            <a:endParaRPr kumimoji="1"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r>
              <a:rPr lang="ja-JP" altLang="en-US" sz="4000">
                <a:solidFill>
                  <a:srgbClr val="6A889A"/>
                </a:solidFill>
              </a:rPr>
              <a:t>みんなの健康増進</a:t>
            </a:r>
            <a:endParaRPr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r>
              <a:rPr lang="ja-JP" altLang="en-US" sz="4000">
                <a:solidFill>
                  <a:srgbClr val="6A889A"/>
                </a:solidFill>
              </a:rPr>
              <a:t>筋トレの魅力をもっと知ってほしい！</a:t>
            </a:r>
            <a:endParaRPr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endParaRPr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endParaRPr kumimoji="1" lang="en-US" altLang="ja-JP" dirty="0">
              <a:solidFill>
                <a:srgbClr val="6A889A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67A4C8C-D45C-3241-8ACA-FFF107CC2643}"/>
              </a:ext>
            </a:extLst>
          </p:cNvPr>
          <p:cNvSpPr/>
          <p:nvPr/>
        </p:nvSpPr>
        <p:spPr>
          <a:xfrm>
            <a:off x="838197" y="1964700"/>
            <a:ext cx="10515599" cy="3824061"/>
          </a:xfrm>
          <a:prstGeom prst="rect">
            <a:avLst/>
          </a:prstGeom>
          <a:solidFill>
            <a:srgbClr val="DF3C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0" b="1">
                <a:solidFill>
                  <a:srgbClr val="F4F0F5"/>
                </a:solidFill>
              </a:rPr>
              <a:t>世直し</a:t>
            </a:r>
          </a:p>
        </p:txBody>
      </p:sp>
    </p:spTree>
    <p:extLst>
      <p:ext uri="{BB962C8B-B14F-4D97-AF65-F5344CB8AC3E}">
        <p14:creationId xmlns:p14="http://schemas.microsoft.com/office/powerpoint/2010/main" val="3031351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行って</a:t>
            </a:r>
            <a:r>
              <a:rPr lang="ja-JP" altLang="en-US" dirty="0"/>
              <a:t>いる処理</a:t>
            </a:r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4FBEF2E-FF51-A640-8A26-8428FD951DCA}"/>
              </a:ext>
            </a:extLst>
          </p:cNvPr>
          <p:cNvSpPr txBox="1"/>
          <p:nvPr/>
        </p:nvSpPr>
        <p:spPr>
          <a:xfrm>
            <a:off x="838200" y="1471982"/>
            <a:ext cx="21531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>
                <a:solidFill>
                  <a:srgbClr val="DF3C72"/>
                </a:solidFill>
              </a:rPr>
              <a:t>１</a:t>
            </a:r>
            <a:r>
              <a:rPr lang="en-US" altLang="ja-JP" sz="2800" dirty="0">
                <a:solidFill>
                  <a:srgbClr val="DF3C72"/>
                </a:solidFill>
              </a:rPr>
              <a:t>. </a:t>
            </a:r>
            <a:r>
              <a:rPr lang="ja-JP" altLang="en-US" sz="2800">
                <a:solidFill>
                  <a:srgbClr val="DF3C72"/>
                </a:solidFill>
              </a:rPr>
              <a:t>腰の位置</a:t>
            </a:r>
            <a:endParaRPr kumimoji="1" lang="ja-JP" altLang="en-US" sz="2800">
              <a:solidFill>
                <a:srgbClr val="DF3C72"/>
              </a:solidFill>
            </a:endParaRPr>
          </a:p>
        </p:txBody>
      </p: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2F1EC928-93E5-554B-8A85-BF4ADE1675EA}"/>
              </a:ext>
            </a:extLst>
          </p:cNvPr>
          <p:cNvGrpSpPr/>
          <p:nvPr/>
        </p:nvGrpSpPr>
        <p:grpSpPr>
          <a:xfrm>
            <a:off x="2767549" y="2203012"/>
            <a:ext cx="6109165" cy="3183006"/>
            <a:chOff x="2486195" y="2078311"/>
            <a:chExt cx="6768001" cy="3326344"/>
          </a:xfrm>
        </p:grpSpPr>
        <p:pic>
          <p:nvPicPr>
            <p:cNvPr id="8" name="図 7">
              <a:extLst>
                <a:ext uri="{FF2B5EF4-FFF2-40B4-BE49-F238E27FC236}">
                  <a16:creationId xmlns:a16="http://schemas.microsoft.com/office/drawing/2014/main" id="{FD2227F5-83CD-7846-8771-E0C2DE16C4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86195" y="2078311"/>
              <a:ext cx="6768001" cy="3326344"/>
            </a:xfrm>
            <a:prstGeom prst="rect">
              <a:avLst/>
            </a:prstGeom>
          </p:spPr>
        </p:pic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560A979B-4847-DF46-8CEF-F0973654CDB1}"/>
                </a:ext>
              </a:extLst>
            </p:cNvPr>
            <p:cNvSpPr/>
            <p:nvPr/>
          </p:nvSpPr>
          <p:spPr>
            <a:xfrm>
              <a:off x="2783059" y="4839286"/>
              <a:ext cx="309489" cy="309489"/>
            </a:xfrm>
            <a:prstGeom prst="ellipse">
              <a:avLst/>
            </a:prstGeom>
            <a:solidFill>
              <a:srgbClr val="DF3C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F9EA2932-E22F-7743-B0B0-F7A66741941B}"/>
                </a:ext>
              </a:extLst>
            </p:cNvPr>
            <p:cNvSpPr/>
            <p:nvPr/>
          </p:nvSpPr>
          <p:spPr>
            <a:xfrm>
              <a:off x="8522677" y="2361029"/>
              <a:ext cx="309489" cy="309489"/>
            </a:xfrm>
            <a:prstGeom prst="ellipse">
              <a:avLst/>
            </a:prstGeom>
            <a:solidFill>
              <a:srgbClr val="DF3C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72CC557A-9BF0-4D4B-8F5D-8E5C540F727C}"/>
                </a:ext>
              </a:extLst>
            </p:cNvPr>
            <p:cNvSpPr/>
            <p:nvPr/>
          </p:nvSpPr>
          <p:spPr>
            <a:xfrm>
              <a:off x="5786511" y="3445539"/>
              <a:ext cx="309489" cy="309489"/>
            </a:xfrm>
            <a:prstGeom prst="ellipse">
              <a:avLst/>
            </a:prstGeom>
            <a:solidFill>
              <a:srgbClr val="DF3C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3" name="直線コネクタ 12">
              <a:extLst>
                <a:ext uri="{FF2B5EF4-FFF2-40B4-BE49-F238E27FC236}">
                  <a16:creationId xmlns:a16="http://schemas.microsoft.com/office/drawing/2014/main" id="{CDB1848D-79EE-524E-9F46-D779D3A0644A}"/>
                </a:ext>
              </a:extLst>
            </p:cNvPr>
            <p:cNvCxnSpPr>
              <a:cxnSpLocks/>
              <a:stCxn id="9" idx="7"/>
              <a:endCxn id="10" idx="2"/>
            </p:cNvCxnSpPr>
            <p:nvPr/>
          </p:nvCxnSpPr>
          <p:spPr>
            <a:xfrm flipV="1">
              <a:off x="3047224" y="2515774"/>
              <a:ext cx="5475453" cy="2368836"/>
            </a:xfrm>
            <a:prstGeom prst="line">
              <a:avLst/>
            </a:prstGeom>
            <a:ln w="57150">
              <a:solidFill>
                <a:srgbClr val="DF3C7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359FDE39-BB2E-394D-B153-377C61E2C883}"/>
              </a:ext>
            </a:extLst>
          </p:cNvPr>
          <p:cNvSpPr txBox="1"/>
          <p:nvPr/>
        </p:nvSpPr>
        <p:spPr>
          <a:xfrm>
            <a:off x="2829001" y="5817321"/>
            <a:ext cx="3457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>
                <a:solidFill>
                  <a:srgbClr val="6A889A"/>
                </a:solidFill>
              </a:rPr>
              <a:t>上すぎる</a:t>
            </a:r>
            <a:r>
              <a:rPr lang="en-US" altLang="ja-JP" sz="2400" dirty="0">
                <a:solidFill>
                  <a:srgbClr val="6A889A"/>
                </a:solidFill>
              </a:rPr>
              <a:t> or </a:t>
            </a:r>
            <a:r>
              <a:rPr lang="ja-JP" altLang="en-US" sz="2400">
                <a:solidFill>
                  <a:srgbClr val="6A889A"/>
                </a:solidFill>
              </a:rPr>
              <a:t>下すぎる</a:t>
            </a:r>
            <a:r>
              <a:rPr lang="en-US" altLang="ja-JP" sz="2400" dirty="0">
                <a:solidFill>
                  <a:srgbClr val="6A889A"/>
                </a:solidFill>
              </a:rPr>
              <a:t> </a:t>
            </a:r>
            <a:r>
              <a:rPr lang="ja-JP" altLang="en-US" sz="2400">
                <a:solidFill>
                  <a:srgbClr val="6A889A"/>
                </a:solidFill>
              </a:rPr>
              <a:t>⇒ </a:t>
            </a:r>
            <a:endParaRPr kumimoji="1" lang="ja-JP" altLang="en-US" sz="2400">
              <a:solidFill>
                <a:srgbClr val="6A889A"/>
              </a:solidFill>
            </a:endParaRP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C07E466E-12E8-6E46-9836-FDFFA339E8EE}"/>
              </a:ext>
            </a:extLst>
          </p:cNvPr>
          <p:cNvGrpSpPr/>
          <p:nvPr/>
        </p:nvGrpSpPr>
        <p:grpSpPr>
          <a:xfrm>
            <a:off x="6286999" y="5348610"/>
            <a:ext cx="1556531" cy="1240812"/>
            <a:chOff x="5902932" y="1450428"/>
            <a:chExt cx="4804255" cy="3540083"/>
          </a:xfrm>
        </p:grpSpPr>
        <p:pic>
          <p:nvPicPr>
            <p:cNvPr id="21" name="図 20" descr="黒い背景に白い文字のロゴ&#10;&#10;低い精度で自動的に生成された説明">
              <a:extLst>
                <a:ext uri="{FF2B5EF4-FFF2-40B4-BE49-F238E27FC236}">
                  <a16:creationId xmlns:a16="http://schemas.microsoft.com/office/drawing/2014/main" id="{1AC11B5B-409F-6C4C-AA6D-B73D2970B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6520491" y="1450428"/>
              <a:ext cx="3540083" cy="3540083"/>
            </a:xfrm>
            <a:prstGeom prst="rect">
              <a:avLst/>
            </a:prstGeom>
          </p:spPr>
        </p:pic>
        <p:pic>
          <p:nvPicPr>
            <p:cNvPr id="22" name="図 21" descr="ロゴ&#10;&#10;自動的に生成された説明">
              <a:extLst>
                <a:ext uri="{FF2B5EF4-FFF2-40B4-BE49-F238E27FC236}">
                  <a16:creationId xmlns:a16="http://schemas.microsoft.com/office/drawing/2014/main" id="{3D878912-CAE2-F341-8383-3E1A664FF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02932" y="1459160"/>
              <a:ext cx="2387600" cy="1343025"/>
            </a:xfrm>
            <a:prstGeom prst="rect">
              <a:avLst/>
            </a:prstGeom>
          </p:spPr>
        </p:pic>
        <p:pic>
          <p:nvPicPr>
            <p:cNvPr id="23" name="図 22" descr="ロゴ&#10;&#10;自動的に生成された説明">
              <a:extLst>
                <a:ext uri="{FF2B5EF4-FFF2-40B4-BE49-F238E27FC236}">
                  <a16:creationId xmlns:a16="http://schemas.microsoft.com/office/drawing/2014/main" id="{BA01A523-BFE1-C54E-A978-AAF03D2A1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19587" y="2085975"/>
              <a:ext cx="2387600" cy="13430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08119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行って</a:t>
            </a:r>
            <a:r>
              <a:rPr lang="ja-JP" altLang="en-US" dirty="0"/>
              <a:t>いる処理</a:t>
            </a:r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4FBEF2E-FF51-A640-8A26-8428FD951DCA}"/>
              </a:ext>
            </a:extLst>
          </p:cNvPr>
          <p:cNvSpPr txBox="1"/>
          <p:nvPr/>
        </p:nvSpPr>
        <p:spPr>
          <a:xfrm>
            <a:off x="838200" y="1471982"/>
            <a:ext cx="32303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>
                <a:solidFill>
                  <a:srgbClr val="DF3C72"/>
                </a:solidFill>
              </a:rPr>
              <a:t>２</a:t>
            </a:r>
            <a:r>
              <a:rPr lang="en-US" altLang="ja-JP" sz="2800" dirty="0">
                <a:solidFill>
                  <a:srgbClr val="DF3C72"/>
                </a:solidFill>
              </a:rPr>
              <a:t>. </a:t>
            </a:r>
            <a:r>
              <a:rPr lang="ja-JP" altLang="en-US" sz="2800">
                <a:solidFill>
                  <a:srgbClr val="DF3C72"/>
                </a:solidFill>
              </a:rPr>
              <a:t>上下させる速度</a:t>
            </a:r>
            <a:endParaRPr kumimoji="1" lang="ja-JP" altLang="en-US" sz="2800">
              <a:solidFill>
                <a:srgbClr val="DF3C72"/>
              </a:solidFill>
            </a:endParaRP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FD2227F5-83CD-7846-8771-E0C2DE16C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549" y="2203012"/>
            <a:ext cx="6109165" cy="3183006"/>
          </a:xfrm>
          <a:prstGeom prst="rect">
            <a:avLst/>
          </a:prstGeom>
        </p:spPr>
      </p:pic>
      <p:sp>
        <p:nvSpPr>
          <p:cNvPr id="10" name="円/楕円 9">
            <a:extLst>
              <a:ext uri="{FF2B5EF4-FFF2-40B4-BE49-F238E27FC236}">
                <a16:creationId xmlns:a16="http://schemas.microsoft.com/office/drawing/2014/main" id="{F9EA2932-E22F-7743-B0B0-F7A66741941B}"/>
              </a:ext>
            </a:extLst>
          </p:cNvPr>
          <p:cNvSpPr/>
          <p:nvPr/>
        </p:nvSpPr>
        <p:spPr>
          <a:xfrm>
            <a:off x="8216405" y="2473547"/>
            <a:ext cx="279362" cy="296153"/>
          </a:xfrm>
          <a:prstGeom prst="ellipse">
            <a:avLst/>
          </a:prstGeom>
          <a:solidFill>
            <a:srgbClr val="DF3C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359FDE39-BB2E-394D-B153-377C61E2C883}"/>
              </a:ext>
            </a:extLst>
          </p:cNvPr>
          <p:cNvSpPr txBox="1"/>
          <p:nvPr/>
        </p:nvSpPr>
        <p:spPr>
          <a:xfrm>
            <a:off x="4068572" y="5822406"/>
            <a:ext cx="18197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>
                <a:solidFill>
                  <a:srgbClr val="6A889A"/>
                </a:solidFill>
              </a:rPr>
              <a:t>速すぎる</a:t>
            </a:r>
            <a:r>
              <a:rPr lang="en-US" altLang="ja-JP" sz="2400" dirty="0">
                <a:solidFill>
                  <a:srgbClr val="6A889A"/>
                </a:solidFill>
              </a:rPr>
              <a:t> </a:t>
            </a:r>
            <a:r>
              <a:rPr lang="ja-JP" altLang="en-US" sz="2400">
                <a:solidFill>
                  <a:srgbClr val="6A889A"/>
                </a:solidFill>
              </a:rPr>
              <a:t>⇒ </a:t>
            </a:r>
            <a:endParaRPr kumimoji="1" lang="ja-JP" altLang="en-US" sz="2400">
              <a:solidFill>
                <a:srgbClr val="6A889A"/>
              </a:solidFill>
            </a:endParaRP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C07E466E-12E8-6E46-9836-FDFFA339E8EE}"/>
              </a:ext>
            </a:extLst>
          </p:cNvPr>
          <p:cNvGrpSpPr/>
          <p:nvPr/>
        </p:nvGrpSpPr>
        <p:grpSpPr>
          <a:xfrm>
            <a:off x="5891488" y="5386018"/>
            <a:ext cx="1556531" cy="1240812"/>
            <a:chOff x="5902932" y="1450428"/>
            <a:chExt cx="4804255" cy="3540083"/>
          </a:xfrm>
        </p:grpSpPr>
        <p:pic>
          <p:nvPicPr>
            <p:cNvPr id="21" name="図 20" descr="黒い背景に白い文字のロゴ&#10;&#10;低い精度で自動的に生成された説明">
              <a:extLst>
                <a:ext uri="{FF2B5EF4-FFF2-40B4-BE49-F238E27FC236}">
                  <a16:creationId xmlns:a16="http://schemas.microsoft.com/office/drawing/2014/main" id="{1AC11B5B-409F-6C4C-AA6D-B73D2970B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6520491" y="1450428"/>
              <a:ext cx="3540083" cy="3540083"/>
            </a:xfrm>
            <a:prstGeom prst="rect">
              <a:avLst/>
            </a:prstGeom>
          </p:spPr>
        </p:pic>
        <p:pic>
          <p:nvPicPr>
            <p:cNvPr id="22" name="図 21" descr="ロゴ&#10;&#10;自動的に生成された説明">
              <a:extLst>
                <a:ext uri="{FF2B5EF4-FFF2-40B4-BE49-F238E27FC236}">
                  <a16:creationId xmlns:a16="http://schemas.microsoft.com/office/drawing/2014/main" id="{3D878912-CAE2-F341-8383-3E1A664FF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02932" y="1459160"/>
              <a:ext cx="2387600" cy="1343025"/>
            </a:xfrm>
            <a:prstGeom prst="rect">
              <a:avLst/>
            </a:prstGeom>
          </p:spPr>
        </p:pic>
        <p:pic>
          <p:nvPicPr>
            <p:cNvPr id="23" name="図 22" descr="ロゴ&#10;&#10;自動的に生成された説明">
              <a:extLst>
                <a:ext uri="{FF2B5EF4-FFF2-40B4-BE49-F238E27FC236}">
                  <a16:creationId xmlns:a16="http://schemas.microsoft.com/office/drawing/2014/main" id="{BA01A523-BFE1-C54E-A978-AAF03D2A1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19587" y="2085975"/>
              <a:ext cx="2387600" cy="1343025"/>
            </a:xfrm>
            <a:prstGeom prst="rect">
              <a:avLst/>
            </a:prstGeom>
          </p:spPr>
        </p:pic>
      </p:grpSp>
      <p:cxnSp>
        <p:nvCxnSpPr>
          <p:cNvPr id="4" name="直線矢印コネクタ 3">
            <a:extLst>
              <a:ext uri="{FF2B5EF4-FFF2-40B4-BE49-F238E27FC236}">
                <a16:creationId xmlns:a16="http://schemas.microsoft.com/office/drawing/2014/main" id="{773A4987-5D5C-1045-8B5A-ECE0C386BB74}"/>
              </a:ext>
            </a:extLst>
          </p:cNvPr>
          <p:cNvCxnSpPr>
            <a:cxnSpLocks/>
          </p:cNvCxnSpPr>
          <p:nvPr/>
        </p:nvCxnSpPr>
        <p:spPr>
          <a:xfrm flipV="1">
            <a:off x="8356086" y="1733593"/>
            <a:ext cx="0" cy="888030"/>
          </a:xfrm>
          <a:prstGeom prst="straightConnector1">
            <a:avLst/>
          </a:prstGeom>
          <a:ln w="57150">
            <a:solidFill>
              <a:srgbClr val="DF3C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1E34531-695F-4D42-8661-D6DBAF1BF2FA}"/>
              </a:ext>
            </a:extLst>
          </p:cNvPr>
          <p:cNvSpPr txBox="1"/>
          <p:nvPr/>
        </p:nvSpPr>
        <p:spPr>
          <a:xfrm>
            <a:off x="8592881" y="2782669"/>
            <a:ext cx="4235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600" i="1" dirty="0">
                <a:solidFill>
                  <a:srgbClr val="DF3C72"/>
                </a:solidFill>
                <a:latin typeface="Century Schoolbook" panose="02040604050505020304" pitchFamily="18" charset="0"/>
              </a:rPr>
              <a:t>v</a:t>
            </a:r>
            <a:endParaRPr kumimoji="1" lang="ja-JP" altLang="en-US" sz="3600" i="1">
              <a:solidFill>
                <a:srgbClr val="DF3C72"/>
              </a:solidFill>
              <a:latin typeface="Century Schoolbook" panose="02040604050505020304" pitchFamily="18" charset="0"/>
            </a:endParaRPr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E07A34C1-7D73-4541-A99A-55A521163396}"/>
              </a:ext>
            </a:extLst>
          </p:cNvPr>
          <p:cNvCxnSpPr>
            <a:cxnSpLocks/>
            <a:stCxn id="10" idx="4"/>
          </p:cNvCxnSpPr>
          <p:nvPr/>
        </p:nvCxnSpPr>
        <p:spPr>
          <a:xfrm>
            <a:off x="8356086" y="2769700"/>
            <a:ext cx="0" cy="775358"/>
          </a:xfrm>
          <a:prstGeom prst="straightConnector1">
            <a:avLst/>
          </a:prstGeom>
          <a:ln w="57150">
            <a:solidFill>
              <a:srgbClr val="DF3C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73767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1349</TotalTime>
  <Words>546</Words>
  <Application>Microsoft Macintosh PowerPoint</Application>
  <PresentationFormat>ワイド画面</PresentationFormat>
  <Paragraphs>95</Paragraphs>
  <Slides>14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14</vt:i4>
      </vt:variant>
    </vt:vector>
  </HeadingPairs>
  <TitlesOfParts>
    <vt:vector size="19" baseType="lpstr">
      <vt:lpstr>游ゴシック</vt:lpstr>
      <vt:lpstr>Arial</vt:lpstr>
      <vt:lpstr>Calibri</vt:lpstr>
      <vt:lpstr>Century Schoolbook</vt:lpstr>
      <vt:lpstr>Office テーマ</vt:lpstr>
      <vt:lpstr> TEAM 7</vt:lpstr>
      <vt:lpstr> みなさん, 筋トレしてますか？</vt:lpstr>
      <vt:lpstr>『正しい』筋トレできてますか？</vt:lpstr>
      <vt:lpstr>『正しい』筋トレできてますか？</vt:lpstr>
      <vt:lpstr> 作成したアプリケーション</vt:lpstr>
      <vt:lpstr> 作成したアプリケーション</vt:lpstr>
      <vt:lpstr>作成した動機</vt:lpstr>
      <vt:lpstr> 行っている処理</vt:lpstr>
      <vt:lpstr> 行っている処理</vt:lpstr>
      <vt:lpstr> 行っている処理</vt:lpstr>
      <vt:lpstr> 行っている処理</vt:lpstr>
      <vt:lpstr> 行っている処理</vt:lpstr>
      <vt:lpstr> 改善点</vt:lpstr>
      <vt:lpstr> 改善点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野村 優太</dc:creator>
  <cp:lastModifiedBy>野村 優太</cp:lastModifiedBy>
  <cp:revision>36</cp:revision>
  <dcterms:created xsi:type="dcterms:W3CDTF">2021-12-19T12:00:01Z</dcterms:created>
  <dcterms:modified xsi:type="dcterms:W3CDTF">2021-12-23T08:17:04Z</dcterms:modified>
</cp:coreProperties>
</file>

<file path=docProps/thumbnail.jpeg>
</file>